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3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648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7552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111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81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683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7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018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651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91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02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8E4B657-69CD-4259-ADEA-B275EF271B75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E445E5-F9B1-4785-BEB7-457A18084E53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64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1C20D3-00C9-2C28-4DA3-F3A877FA6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 </a:t>
            </a:r>
            <a:r>
              <a:rPr lang="hu-HU" sz="3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kacsatrágya</a:t>
            </a:r>
            <a:r>
              <a:rPr lang="hu-HU" sz="3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, mint állati melléktermék kezelése</a:t>
            </a:r>
            <a:endParaRPr lang="hu-HU" sz="34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E5D252A-FEDF-73C0-34A4-FB69F08A6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659330" cy="1143000"/>
          </a:xfrm>
        </p:spPr>
        <p:txBody>
          <a:bodyPr>
            <a:normAutofit fontScale="62500" lnSpcReduction="20000"/>
          </a:bodyPr>
          <a:lstStyle/>
          <a:p>
            <a:r>
              <a:rPr lang="hu-HU" dirty="0"/>
              <a:t>2025. Április 8.</a:t>
            </a:r>
          </a:p>
          <a:p>
            <a:r>
              <a:rPr lang="hu-HU" dirty="0"/>
              <a:t>“A kacsa trágya kezelésének és gazdasági hasznosításának Új irányai – Kerekasztal-</a:t>
            </a:r>
            <a:r>
              <a:rPr lang="hu-HU" dirty="0" err="1"/>
              <a:t>beszÉlgetés</a:t>
            </a:r>
            <a:r>
              <a:rPr lang="hu-HU" dirty="0"/>
              <a:t>” </a:t>
            </a:r>
          </a:p>
          <a:p>
            <a:r>
              <a:rPr lang="hu-HU" dirty="0"/>
              <a:t>Előadó: Véber Zsolt Egyéni vállalkozó</a:t>
            </a:r>
          </a:p>
        </p:txBody>
      </p:sp>
    </p:spTree>
    <p:extLst>
      <p:ext uri="{BB962C8B-B14F-4D97-AF65-F5344CB8AC3E}">
        <p14:creationId xmlns:p14="http://schemas.microsoft.com/office/powerpoint/2010/main" val="338600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90C76A-1D39-B958-DDE5-42995FD13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J</a:t>
            </a:r>
            <a:r>
              <a:rPr lang="hu-HU" sz="4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ogszabályi előírások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AAD30B7-E049-B233-3F0E-2372C606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6072"/>
          </a:xfrm>
        </p:spPr>
        <p:txBody>
          <a:bodyPr>
            <a:normAutofit fontScale="92500" lnSpcReduction="10000"/>
          </a:bodyPr>
          <a:lstStyle/>
          <a:p>
            <a:r>
              <a:rPr lang="hu-HU" dirty="0"/>
              <a:t>5/2008 (IV.29) FVM. Rendelet:</a:t>
            </a:r>
          </a:p>
          <a:p>
            <a:r>
              <a:rPr lang="hu-HU" dirty="0"/>
              <a:t>4. § (1) Évente mezőgazdasági területre szervestrágyával kijuttatott nitrogén hatóanyag mennyisége nem haladhatja meg a 170 kg/ha értéket, beleértve a legeltetés során az állatok által elhullajtott trágyát, továbbá a szennyvizekkel, szennyvíziszapokkal, valamint szennyvíziszap komposzttal kijuttatott mennyiséget is. Legeltetésből, továbbá az állattartó telepről származó kijuttatásra kerülő nitrogén hatóanyag mennyiségének meghatározásakor az 1. számú mellékletben meghatározott értékekkel kell számolni.</a:t>
            </a:r>
          </a:p>
          <a:p>
            <a:br>
              <a:rPr lang="hu-HU" dirty="0"/>
            </a:br>
            <a:r>
              <a:rPr lang="hu-HU" dirty="0"/>
              <a:t>(2) Tilos trágyát kijuttatni a) őszi kalászosok esetén november 30-tól január 31-ig, b) egyéb esetben november 30-tól február 15-ig. (3) Amennyiben az állatsűrűségből származóan a kijuttatott trágya nem haladja meg éves szinten a 120 kg/ha nitrogén hatóanyag mennyiséget, úgy a téli legeltetés megengedett. (4) * Ültetvények esetében 15%-</a:t>
            </a:r>
            <a:r>
              <a:rPr lang="hu-HU" dirty="0" err="1"/>
              <a:t>nál</a:t>
            </a:r>
            <a:r>
              <a:rPr lang="hu-HU" dirty="0"/>
              <a:t> meredekebb lejtésű területeken csak a külön jogszabály szerinti talajvédelmi tervben meghatározott erózió elleni védelem biztosításával juttatható ki trágya. (5) * Hígtrágya nem juttatható ki 6%-os terepesés felett, kivéve </a:t>
            </a:r>
            <a:r>
              <a:rPr lang="hu-HU" dirty="0" err="1"/>
              <a:t>csúszócsöves</a:t>
            </a:r>
            <a:r>
              <a:rPr lang="hu-HU" dirty="0"/>
              <a:t> (csőfüggönyös) eljárással vagy injektálással, amelyeknek alkalmazása 12%-</a:t>
            </a:r>
            <a:r>
              <a:rPr lang="hu-HU" dirty="0" err="1"/>
              <a:t>ig</a:t>
            </a:r>
            <a:r>
              <a:rPr lang="hu-HU" dirty="0"/>
              <a:t> megengedett.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74823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395563E-65E9-65F0-4C56-78220495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Irányszámok egyes állattartótelepek trágyatároló kapacitásának méretezéséhez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A9CE91F-A58E-C791-93A5-A6BD9B73B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E7E40EAD-B872-68BB-AC74-653F57757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45734"/>
            <a:ext cx="12192000" cy="372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6BB1029-F5A4-7D8A-D280-E3E8512AE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Elvárások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918B4E1-D4E7-BED1-E05C-2A6AB8B94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60691"/>
            <a:ext cx="10058400" cy="4810706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Patogén vagy opportunista patogén mikroorganizmusok eliminálása szükséges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 err="1"/>
              <a:t>Öko</a:t>
            </a:r>
            <a:r>
              <a:rPr lang="hu-HU" sz="4800" dirty="0"/>
              <a:t>- és humántoxikológiai veszélyek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A kijuttatandó tápanyagok mennyiségének meghatározásakor figyelembe kell venni a talaj tápanyag-ellátottságát</a:t>
            </a:r>
            <a:br>
              <a:rPr lang="hu-HU" sz="4800" dirty="0"/>
            </a:br>
            <a:r>
              <a:rPr lang="hu-HU" sz="4800" dirty="0"/>
              <a:t>Egyenletesen a talajba kell juttatni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Egyenletes trágyaszórás (gép szükséges!)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A kijuttatandó műtrágya hatóanyag mennyiséget talajvizsgálatokra alapozottan kell meghatározni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Trágyázás és vetés közötti időszak a 15 napot nem haladja meg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Hígtrágya, trágyalé kizárólag műszaki védelemmel ellátott tartályban vagy medencében tárolható. A tárolótartály, medence anyagát úgy kell megválasztani, hogy az a korróziónak ellenálljon, élettartama legalább 20 év legyen.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A hígtrágyatároló kapacitását a külön jogszabályban meghatározott időpontig 6 havi hígtrágya befogadására kell alkalmassá tenni.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4800" dirty="0"/>
              <a:t>Legeltetéses állattartás esetén az istállótrágya-tároló kapacitását az istállózott időszak hossza alapján kell megállapítani.</a:t>
            </a:r>
            <a:br>
              <a:rPr lang="hu-HU" sz="4800" dirty="0"/>
            </a:br>
            <a:br>
              <a:rPr lang="hu-HU" sz="1600" dirty="0"/>
            </a:br>
            <a:endParaRPr lang="hu-HU" sz="1900" dirty="0"/>
          </a:p>
        </p:txBody>
      </p:sp>
    </p:spTree>
    <p:extLst>
      <p:ext uri="{BB962C8B-B14F-4D97-AF65-F5344CB8AC3E}">
        <p14:creationId xmlns:p14="http://schemas.microsoft.com/office/powerpoint/2010/main" val="38356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94D129-63F2-4832-9F48-1F31AF411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helyes mezőgazdasági gyakorlat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850223-40F7-F432-BFEA-D76AF505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9. § (1) Elszivárgás elleni védelem nélküli ideiglenes trágyakazal nem létesíthető és nem tartható fenn: a) vízjárta, pangóvizes területen, valamint alagcsövezett táblán, b) * november 30. és február 15. között mezőgazdasági művelés alatt álló táblán, valamint fagyott, vízzel telített, összefüggő hótakaróval borított talajon. </a:t>
            </a:r>
          </a:p>
          <a:p>
            <a:r>
              <a:rPr lang="hu-HU" dirty="0"/>
              <a:t>(2) * Az (1) bekezdésben foglaltak figyelembevételével ideiglenes trágyakazal mezőgazdasági táblán csak abban az esetben létesíthető, ha: a) felszíni víz nincs 100 m távolságon belül, b) a talajvíz legmagasabb szintje a külön jogszabály szerinti mezőgazdasági parcella azonosító rendszer (a továbbiakban: </a:t>
            </a:r>
            <a:r>
              <a:rPr lang="hu-HU" dirty="0" err="1"/>
              <a:t>MePAR</a:t>
            </a:r>
            <a:r>
              <a:rPr lang="hu-HU" dirty="0"/>
              <a:t>) szerint 1,5 méter alatt van, illetve c) a talajvíz legmagasabb szintje a </a:t>
            </a:r>
            <a:r>
              <a:rPr lang="hu-HU" dirty="0" err="1"/>
              <a:t>MePAR</a:t>
            </a:r>
            <a:r>
              <a:rPr lang="hu-HU" dirty="0"/>
              <a:t> szerinti egységben 1,5 méter felett van ugyan, de a tárolt trágyakazal közvetlen környezetében a talajvíz szintje 1,5 méter alatt van. </a:t>
            </a:r>
          </a:p>
          <a:p>
            <a:r>
              <a:rPr lang="hu-HU" dirty="0"/>
              <a:t>(3) Az adott évben felhasználandó mennyiségnél több istállótrágya ideiglenes trágyakazalban a mezőgazdasági művelés alatt álló táblán nem tárolható. </a:t>
            </a:r>
          </a:p>
          <a:p>
            <a:r>
              <a:rPr lang="hu-HU" dirty="0"/>
              <a:t>(4) Az ideiglenes </a:t>
            </a:r>
            <a:r>
              <a:rPr lang="hu-HU" dirty="0" err="1"/>
              <a:t>trágyakazlat</a:t>
            </a:r>
            <a:r>
              <a:rPr lang="hu-HU" dirty="0"/>
              <a:t> minden évben más helyszínen kell kialakítani. </a:t>
            </a:r>
          </a:p>
          <a:p>
            <a:r>
              <a:rPr lang="hu-HU" dirty="0"/>
              <a:t>(5) Ideiglenes trágyakazalban a trágya maximum 2 hónapig tárolható.</a:t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47464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345696-EAAC-6BC0-A480-143C2541F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Állategészségügyi követelmények (1069/2009/EK rendelet)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3B2A713-8EED-3DAE-5D32-4546930B8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Meghatározott kategóriájú állati mellékterméke használhatóak fel szerves trágya és talajjavító előállítására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Meghatározott feldolgozási módszert követően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Kötelező módon össze kell keverni egy illetékes hatóság által meghatározott összetevővel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Címkézési követelmények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Előállító üzem engedélyeztetés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Tárolási tevékenységet is engedélyeztetni szükséges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Szállításra vonatkozó előírások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Kórokozó mikroorganizmusokat ártalmatlanítani kell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Szerves trágyát és talajjavítót használó gazdaságokat nyilvántartásba kell venni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Kereskedőket is nyilvántartásba kell venni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Előírt várakozási idő a legeltetésű hasznosítási irányú mezőgazdasági termőterületen vagy az olyan mezőgazdasági területen ahol takarmányozási célból az ott termett zöldtakarmányt betakarítják.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Nyilvántartás vezetés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2960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8921A4-D578-3C3A-9CE5-65BAC6851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Állategészségügyi követelmények (1069/2009/EK rendelet)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147B8C6-F887-422D-22C1-2A64E43DF3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Sterilizálás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Állagromlás vizsgálat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Silózhatósági megkötések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Előirt összetevékkel történő keverés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Címkézési követelmények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Előállító üzemre vonatkozó előírások</a:t>
            </a:r>
          </a:p>
          <a:p>
            <a:pPr>
              <a:buFont typeface="Arial" panose="020B0604020202020204" pitchFamily="34" charset="0"/>
              <a:buChar char="•"/>
            </a:pPr>
            <a:endParaRPr lang="hu-HU" sz="2400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53159733-05F4-BC75-D03A-F7FFBE2FA0E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Tárolás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Szállítás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Kórokozó mikroorganizmusoktól való mentesség igazolása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Kísérő okmányok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Nyilvántartásba vétel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952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25EC5A96-F871-5D48-4EFA-9AE0B300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1241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8172404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1339</TotalTime>
  <Words>681</Words>
  <Application>Microsoft Office PowerPoint</Application>
  <PresentationFormat>Szélesvásznú</PresentationFormat>
  <Paragraphs>51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Wingdings</vt:lpstr>
      <vt:lpstr>Retrospektív</vt:lpstr>
      <vt:lpstr>A kacsatrágya, mint állati melléktermék kezelése</vt:lpstr>
      <vt:lpstr>Jogszabályi előírások</vt:lpstr>
      <vt:lpstr>Irányszámok egyes állattartótelepek trágyatároló kapacitásának méretezéséhez</vt:lpstr>
      <vt:lpstr>Elvárások</vt:lpstr>
      <vt:lpstr>A helyes mezőgazdasági gyakorlat</vt:lpstr>
      <vt:lpstr>Állategészségügyi követelmények (1069/2009/EK rendelet)</vt:lpstr>
      <vt:lpstr>Állategészségügyi követelmények (1069/2009/EK rendelet)</vt:lpstr>
      <vt:lpstr>Köszönöm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Halmosi Péter - Quality Solutions</dc:creator>
  <cp:lastModifiedBy>Sándorné Markót Hedvig - Quality Solutions</cp:lastModifiedBy>
  <cp:revision>8</cp:revision>
  <dcterms:created xsi:type="dcterms:W3CDTF">2025-03-27T09:44:34Z</dcterms:created>
  <dcterms:modified xsi:type="dcterms:W3CDTF">2025-04-08T10:32:28Z</dcterms:modified>
</cp:coreProperties>
</file>