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266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761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0988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688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711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9017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4863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593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872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751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726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457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080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68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650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877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6C36D-13A9-4CA2-A283-75AE9E4F1ADA}" type="datetimeFigureOut">
              <a:rPr lang="hu-HU" smtClean="0"/>
              <a:t>2025. 04. 08.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9C20DB-EA3C-48F1-A638-5C8C430C71E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785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A850B4-462B-2E45-C662-922CD1B16F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b="1" dirty="0" err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kacsatrágya</a:t>
            </a:r>
            <a:r>
              <a:rPr lang="hu-HU" sz="3200" b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irányított komposztálásán alapuló nagyértékű természetes talajjavító készítmény kifejlesztése</a:t>
            </a:r>
            <a:endParaRPr lang="hu-HU" sz="32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7106737-4AB0-6D31-7FDF-D67FEC3A0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Harmath Attila ügyvezető, Kisszállási Keltető Kft.</a:t>
            </a:r>
          </a:p>
          <a:p>
            <a:r>
              <a:rPr lang="hu-HU" dirty="0"/>
              <a:t>2025. Április 8. “A kacsa trágya kezelésének és gazdasági hasznosításának Új irányai – Kerekasztal-beszélgetés”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7755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3C161B-9CDF-BBD9-3938-D6EB4EEF6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Kisszállási Keltető Kft.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33A32D-E7B2-F74F-A7FF-A69D16BC9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Alapítás: 2023</a:t>
            </a:r>
          </a:p>
          <a:p>
            <a:r>
              <a:rPr lang="hu-HU" dirty="0"/>
              <a:t>Szakmai kapcsolat: Baromfi Terméktanács</a:t>
            </a:r>
          </a:p>
          <a:p>
            <a:r>
              <a:rPr lang="hu-HU" dirty="0"/>
              <a:t>Legfontosabb vevők: Hungerit Zrt., </a:t>
            </a:r>
            <a:r>
              <a:rPr lang="hu-HU" dirty="0" err="1"/>
              <a:t>Hunent</a:t>
            </a:r>
            <a:r>
              <a:rPr lang="hu-HU" dirty="0"/>
              <a:t> Zrt. és a </a:t>
            </a:r>
            <a:r>
              <a:rPr lang="hu-HU" dirty="0" err="1"/>
              <a:t>Tranzitker</a:t>
            </a:r>
            <a:r>
              <a:rPr lang="hu-HU" dirty="0"/>
              <a:t> Zrt.</a:t>
            </a:r>
          </a:p>
          <a:p>
            <a:r>
              <a:rPr lang="hu-HU" dirty="0"/>
              <a:t>K+F tevékenység:</a:t>
            </a:r>
          </a:p>
          <a:p>
            <a:pPr lvl="1"/>
            <a:r>
              <a:rPr lang="hu-HU" dirty="0"/>
              <a:t>Pelletált </a:t>
            </a:r>
            <a:r>
              <a:rPr lang="hu-HU" dirty="0" err="1"/>
              <a:t>higienizált</a:t>
            </a:r>
            <a:r>
              <a:rPr lang="hu-HU" dirty="0"/>
              <a:t> alom</a:t>
            </a:r>
          </a:p>
          <a:p>
            <a:pPr lvl="1"/>
            <a:r>
              <a:rPr lang="hu-HU" dirty="0"/>
              <a:t>Állathigiénés feltételek optimalizálása – tudományos ismeretek az oltott </a:t>
            </a:r>
            <a:r>
              <a:rPr lang="hu-HU" dirty="0" err="1"/>
              <a:t>kacsatrágyáról</a:t>
            </a:r>
            <a:endParaRPr lang="hu-HU" dirty="0"/>
          </a:p>
          <a:p>
            <a:pPr lvl="1"/>
            <a:r>
              <a:rPr lang="hu-HU" dirty="0"/>
              <a:t>Jelen projekt: Olyan megoldás kifejlesztése, amellyel hazánkban éves szinten mintegy 100-130 ezer tonna </a:t>
            </a:r>
            <a:r>
              <a:rPr lang="hu-HU" dirty="0" err="1"/>
              <a:t>kacsatrágya</a:t>
            </a:r>
            <a:r>
              <a:rPr lang="hu-HU" dirty="0"/>
              <a:t> nagyüzemi kezelése is megoldhatóvá válik. </a:t>
            </a:r>
          </a:p>
        </p:txBody>
      </p:sp>
    </p:spTree>
    <p:extLst>
      <p:ext uri="{BB962C8B-B14F-4D97-AF65-F5344CB8AC3E}">
        <p14:creationId xmlns:p14="http://schemas.microsoft.com/office/powerpoint/2010/main" val="343935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8E805D-7FE4-17AC-270D-9497C3E3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Feladatok – Kisszállási Keltető Kft.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D786C3E-CEAA-59EB-0B49-0ED1B400E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9372"/>
          </a:xfrm>
        </p:spPr>
        <p:txBody>
          <a:bodyPr>
            <a:normAutofit fontScale="92500" lnSpcReduction="10000"/>
          </a:bodyPr>
          <a:lstStyle/>
          <a:p>
            <a:r>
              <a:rPr lang="hu-HU" sz="1800" b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 </a:t>
            </a:r>
            <a:r>
              <a:rPr lang="hu-HU" sz="1800" b="1" dirty="0" err="1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kacsatrágya</a:t>
            </a:r>
            <a:r>
              <a:rPr lang="hu-HU" sz="1800" b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irányított fermentációjához szükséges mikrobiális háttér vizsgálata és mikrobiális oltóanyagok (3 db) kifejlesztése, valamint az ezek alkalmazásán alapuló  fermentációs eljárás kidolgozása.</a:t>
            </a:r>
            <a:endParaRPr lang="hu-HU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hu-HU" sz="1800" dirty="0"/>
              <a:t>Eredmény: 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Elvégeztük a kacsa állomány étkezési, </a:t>
            </a:r>
            <a:r>
              <a:rPr lang="hu-HU" sz="1800" dirty="0" err="1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vitaminozási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és esetlegesen </a:t>
            </a:r>
            <a:r>
              <a:rPr lang="hu-HU" sz="1800" dirty="0" err="1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vakcinalizálási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protokolljának monitoringját, amely így képes volt releváns adatokat biztosítani a konzorciumi partnernél ebben az időszakban zajló kísérleti munkához.</a:t>
            </a:r>
          </a:p>
          <a:p>
            <a:pPr marL="342900" lvl="1" indent="-342900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 fermentációs folyamat optimalizálás</a:t>
            </a:r>
            <a:r>
              <a:rPr lang="hu-HU" sz="1600" b="1" dirty="0">
                <a:solidFill>
                  <a:srgbClr val="5F5F5F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</a:t>
            </a:r>
          </a:p>
          <a:p>
            <a:pPr marL="742950" lvl="2" indent="-342900"/>
            <a:r>
              <a:rPr lang="hu-HU" sz="1800" dirty="0"/>
              <a:t>Eredmény: </a:t>
            </a:r>
            <a:r>
              <a:rPr lang="hu-HU" sz="1800" dirty="0">
                <a:solidFill>
                  <a:srgbClr val="5F5F5F"/>
                </a:solidFill>
                <a:latin typeface="Calibri Light" panose="020F0302020204030204" pitchFamily="34" charset="0"/>
              </a:rPr>
              <a:t>Fermentációs folyamat permanens optimalizálása megvalósult, lehetővé vált fermentálás 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hatásfokát javító és a komposztálási időt csökkentő  mikrobiális oltóanyagok, végső (optimális) összeállítása</a:t>
            </a:r>
          </a:p>
          <a:p>
            <a:pPr marL="342900" lvl="1" indent="-342900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 fermentációs folyamat véglegesítése és a gyártástechnológia kialakítása, termékfejlesztés</a:t>
            </a:r>
          </a:p>
          <a:p>
            <a:pPr marL="742950" lvl="2" indent="-342900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Eredmény: 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kiválasztásra és tesztelésre kerültek azon végső optimális összetételű mikrobiális oldatok, amelyek a fermentálás hatásfokát a legnagyobb mértékben javítják, illetve használatukkal a komposztálási idő a legoptimálisabban csökkenthető. </a:t>
            </a:r>
            <a:endParaRPr lang="hu-HU" sz="1600" b="1" dirty="0">
              <a:solidFill>
                <a:srgbClr val="5F5F5F"/>
              </a:solidFill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742950" lvl="2" indent="-342900"/>
            <a:endParaRPr lang="hu-HU" sz="1600" dirty="0"/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49113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578674-7E31-71F4-7FFA-81B4D4AD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Feladatok – </a:t>
            </a:r>
            <a:r>
              <a:rPr lang="hu-HU" dirty="0" err="1"/>
              <a:t>Astridbio</a:t>
            </a:r>
            <a:r>
              <a:rPr lang="hu-HU" dirty="0"/>
              <a:t> Technologies Kft.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5B79F68-CAD3-BC5B-E64C-25E834A2C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1800" b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Nagy </a:t>
            </a:r>
            <a:r>
              <a:rPr lang="hu-HU" sz="1800" b="1" dirty="0" err="1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specificitású</a:t>
            </a:r>
            <a:r>
              <a:rPr lang="hu-HU" sz="1800" b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 újgenerációs </a:t>
            </a:r>
            <a:r>
              <a:rPr lang="hu-HU" sz="1800" b="1" dirty="0" err="1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detekciós</a:t>
            </a:r>
            <a:r>
              <a:rPr lang="hu-HU" sz="1800" b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 panel kifejlesztése kutatási célokra</a:t>
            </a:r>
          </a:p>
          <a:p>
            <a:pPr lvl="1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Eredmény: 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az új-generációs </a:t>
            </a:r>
            <a:r>
              <a:rPr lang="hu-HU" sz="1800" dirty="0" err="1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szekvenálási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 technikák alkalmazásával végzett analízis alapján visszajelzést lehet adni a kiindulási és köztes alapanyagok, illetve a végtermékek mikrobiális jellemzőiről, beleértve esetlegesen előforduló patogén mikrobákat (baktérium, vírus), így mindhárom oltóanyag összetétele vizsgálatokkal alátámasztottan optimalizálható.</a:t>
            </a:r>
          </a:p>
          <a:p>
            <a:pPr marL="342900" lvl="1" indent="-342900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A fermentált </a:t>
            </a:r>
            <a:r>
              <a:rPr lang="hu-HU" sz="1800" b="1" dirty="0" err="1">
                <a:solidFill>
                  <a:srgbClr val="5F5F5F"/>
                </a:solidFill>
                <a:latin typeface="Calibri Light" panose="020F0302020204030204" pitchFamily="34" charset="0"/>
              </a:rPr>
              <a:t>kacsatrágyából</a:t>
            </a:r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 előállított termékek növényekre gyakorolt hatásának vizsgálata </a:t>
            </a:r>
          </a:p>
          <a:p>
            <a:pPr marL="742950" lvl="2" indent="-342900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Eredmény: </a:t>
            </a:r>
            <a:r>
              <a:rPr lang="hu-HU" sz="1800" dirty="0">
                <a:solidFill>
                  <a:srgbClr val="5F5F5F"/>
                </a:solidFill>
                <a:latin typeface="Calibri Light" panose="020F0302020204030204" pitchFamily="34" charset="0"/>
              </a:rPr>
              <a:t>Meghatároztuk, mely </a:t>
            </a:r>
            <a:r>
              <a:rPr lang="hu-HU" sz="1800" dirty="0" err="1">
                <a:solidFill>
                  <a:srgbClr val="5F5F5F"/>
                </a:solidFill>
                <a:latin typeface="Calibri Light" panose="020F0302020204030204" pitchFamily="34" charset="0"/>
              </a:rPr>
              <a:t>inokulálási</a:t>
            </a:r>
            <a:r>
              <a:rPr lang="hu-HU" sz="1800" dirty="0">
                <a:solidFill>
                  <a:srgbClr val="5F5F5F"/>
                </a:solidFill>
                <a:latin typeface="Calibri Light" panose="020F0302020204030204" pitchFamily="34" charset="0"/>
              </a:rPr>
              <a:t> </a:t>
            </a:r>
            <a:r>
              <a:rPr lang="hu-HU" sz="180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</a:rPr>
              <a:t>eljárás illetve törzs eredményezte a legjobb fermentációs folyamatot</a:t>
            </a:r>
          </a:p>
          <a:p>
            <a:pPr marL="342900" lvl="1" indent="-342900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Fermentált </a:t>
            </a:r>
            <a:r>
              <a:rPr lang="hu-HU" sz="1800" b="1" dirty="0" err="1">
                <a:solidFill>
                  <a:srgbClr val="5F5F5F"/>
                </a:solidFill>
                <a:latin typeface="Calibri Light" panose="020F0302020204030204" pitchFamily="34" charset="0"/>
              </a:rPr>
              <a:t>kacsatrágya</a:t>
            </a:r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 minőségének </a:t>
            </a:r>
            <a:r>
              <a:rPr lang="hu-HU" sz="1800" b="1" dirty="0" err="1">
                <a:solidFill>
                  <a:srgbClr val="5F5F5F"/>
                </a:solidFill>
                <a:latin typeface="Calibri Light" panose="020F0302020204030204" pitchFamily="34" charset="0"/>
              </a:rPr>
              <a:t>validálása</a:t>
            </a:r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 </a:t>
            </a:r>
          </a:p>
          <a:p>
            <a:pPr lvl="1"/>
            <a:r>
              <a:rPr lang="hu-HU" sz="1800" b="1" dirty="0">
                <a:solidFill>
                  <a:srgbClr val="5F5F5F"/>
                </a:solidFill>
                <a:latin typeface="Calibri Light" panose="020F0302020204030204" pitchFamily="34" charset="0"/>
              </a:rPr>
              <a:t>Eredmény: </a:t>
            </a:r>
            <a:r>
              <a:rPr lang="hu-HU" sz="1800" dirty="0">
                <a:solidFill>
                  <a:srgbClr val="5F5F5F"/>
                </a:solidFill>
                <a:latin typeface="Calibri Light" panose="020F0302020204030204" pitchFamily="34" charset="0"/>
              </a:rPr>
              <a:t>Megtudtuk, hogy a nagyüzemi termelés (fermentálás) során mikor kell leállítani a fermentálási folyamatot és ezáltal a terméket forgalomba hozni</a:t>
            </a:r>
          </a:p>
        </p:txBody>
      </p:sp>
    </p:spTree>
    <p:extLst>
      <p:ext uri="{BB962C8B-B14F-4D97-AF65-F5344CB8AC3E}">
        <p14:creationId xmlns:p14="http://schemas.microsoft.com/office/powerpoint/2010/main" val="365549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05C7ED4-EA7A-1A00-5726-5FDF46467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Szakterületi jelentőség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BEAE1EC-F01B-61CE-77CE-B3578C3E9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Szélesőséges időjárás, növénytermesztési módszerek problémái</a:t>
            </a:r>
          </a:p>
          <a:p>
            <a:r>
              <a:rPr lang="hu-HU" dirty="0"/>
              <a:t>Állati eredetű trágyák szerepe a mezőgazdaságban</a:t>
            </a:r>
          </a:p>
          <a:p>
            <a:r>
              <a:rPr lang="hu-HU" dirty="0" err="1"/>
              <a:t>Kacsatrágya</a:t>
            </a:r>
            <a:r>
              <a:rPr lang="hu-HU" dirty="0"/>
              <a:t> nyomelem vizsgálatok eredményei (2020)</a:t>
            </a:r>
          </a:p>
          <a:p>
            <a:r>
              <a:rPr lang="hu-HU" dirty="0"/>
              <a:t>Népegészségügyi előírások</a:t>
            </a:r>
          </a:p>
          <a:p>
            <a:r>
              <a:rPr lang="hu-HU" dirty="0"/>
              <a:t>Szezonalitási hatás, illetve korlátok</a:t>
            </a:r>
          </a:p>
        </p:txBody>
      </p:sp>
    </p:spTree>
    <p:extLst>
      <p:ext uri="{BB962C8B-B14F-4D97-AF65-F5344CB8AC3E}">
        <p14:creationId xmlns:p14="http://schemas.microsoft.com/office/powerpoint/2010/main" val="403054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30B663-F3D6-7D1C-9708-5135DD32E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Célcsoport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B105B3-ED3E-872C-A22E-7D787B6D5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Növénytermelő gazdák</a:t>
            </a:r>
          </a:p>
          <a:p>
            <a:r>
              <a:rPr lang="hu-HU" dirty="0"/>
              <a:t>Kertészetek</a:t>
            </a:r>
          </a:p>
          <a:p>
            <a:r>
              <a:rPr lang="hu-HU" dirty="0"/>
              <a:t>Dísznövény forgalmazók</a:t>
            </a:r>
          </a:p>
          <a:p>
            <a:r>
              <a:rPr lang="hu-HU" dirty="0"/>
              <a:t>Versenyelőny:</a:t>
            </a:r>
          </a:p>
          <a:p>
            <a:pPr lvl="1"/>
            <a:r>
              <a:rPr lang="hu-HU" dirty="0"/>
              <a:t>Maga az alapanyag!</a:t>
            </a:r>
          </a:p>
          <a:p>
            <a:pPr lvl="1"/>
            <a:r>
              <a:rPr lang="hu-HU" dirty="0"/>
              <a:t>Széleskörű tudományos vizsgálati eredmények</a:t>
            </a:r>
          </a:p>
          <a:p>
            <a:pPr marL="342900" lvl="1" indent="-342900"/>
            <a:r>
              <a:rPr lang="hu-HU" sz="1800" dirty="0"/>
              <a:t>Versenytársak – termékszintű nincs!</a:t>
            </a:r>
          </a:p>
          <a:p>
            <a:pPr marL="742950" lvl="2" indent="-342900"/>
            <a:r>
              <a:rPr lang="hu-HU" sz="1600" dirty="0"/>
              <a:t>Baromfitrágya – </a:t>
            </a:r>
            <a:r>
              <a:rPr lang="hu-HU" sz="1600" dirty="0" err="1"/>
              <a:t>Italpolina</a:t>
            </a:r>
            <a:r>
              <a:rPr lang="hu-HU" sz="1600" dirty="0"/>
              <a:t>, </a:t>
            </a:r>
            <a:r>
              <a:rPr lang="hu-HU" sz="1600" dirty="0" err="1"/>
              <a:t>Mastergood</a:t>
            </a:r>
            <a:r>
              <a:rPr lang="hu-HU" sz="1600" dirty="0"/>
              <a:t> cégcsoport</a:t>
            </a:r>
          </a:p>
        </p:txBody>
      </p:sp>
    </p:spTree>
    <p:extLst>
      <p:ext uri="{BB962C8B-B14F-4D97-AF65-F5344CB8AC3E}">
        <p14:creationId xmlns:p14="http://schemas.microsoft.com/office/powerpoint/2010/main" val="429342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C2D73989-43CF-4EEC-E87B-467131C47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38" y="2901847"/>
            <a:ext cx="10515600" cy="1325563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  <a:br>
              <a:rPr lang="hu-HU" dirty="0"/>
            </a:br>
            <a:r>
              <a:rPr lang="hu-HU" sz="2600" dirty="0"/>
              <a:t>harmathattila@freemail.hu</a:t>
            </a:r>
          </a:p>
        </p:txBody>
      </p:sp>
    </p:spTree>
    <p:extLst>
      <p:ext uri="{BB962C8B-B14F-4D97-AF65-F5344CB8AC3E}">
        <p14:creationId xmlns:p14="http://schemas.microsoft.com/office/powerpoint/2010/main" val="793527638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Dimenzió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Dimenzió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menzió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409</Words>
  <Application>Microsoft Office PowerPoint</Application>
  <PresentationFormat>Szélesvásznú</PresentationFormat>
  <Paragraphs>41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 3</vt:lpstr>
      <vt:lpstr>Dimenzió</vt:lpstr>
      <vt:lpstr>A kacsatrágya irányított komposztálásán alapuló nagyértékű természetes talajjavító készítmény kifejlesztése</vt:lpstr>
      <vt:lpstr>Kisszállási Keltető Kft.</vt:lpstr>
      <vt:lpstr>Feladatok – Kisszállási Keltető Kft.</vt:lpstr>
      <vt:lpstr>Feladatok – Astridbio Technologies Kft.</vt:lpstr>
      <vt:lpstr>Szakterületi jelentőség</vt:lpstr>
      <vt:lpstr>Célcsoport</vt:lpstr>
      <vt:lpstr>Köszönöm a figyelmet! harmathattila@freemail.hu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Halmosi Péter - Quality Solutions</dc:creator>
  <cp:lastModifiedBy>Sándorné Markót Hedvig - Quality Solutions</cp:lastModifiedBy>
  <cp:revision>3</cp:revision>
  <dcterms:created xsi:type="dcterms:W3CDTF">2025-03-28T07:36:32Z</dcterms:created>
  <dcterms:modified xsi:type="dcterms:W3CDTF">2025-04-08T09:52:04Z</dcterms:modified>
</cp:coreProperties>
</file>