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134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461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864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6312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6926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0847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305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044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505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115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331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65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223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335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748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434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07E85A-6A7F-47C3-AA51-05C4BAF1DF47}" type="datetimeFigureOut">
              <a:rPr lang="hu-HU" smtClean="0"/>
              <a:t>2025. 03. 27.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E4C9-4179-4A23-AC73-737BC14AF0F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38634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38E8A6-2D73-E939-8A20-32A8DCF22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Kacsatrágya</a:t>
            </a:r>
            <a:r>
              <a:rPr lang="hu-HU" sz="3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alapú termékek a piacon</a:t>
            </a:r>
            <a:endParaRPr lang="hu-HU" sz="34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D3DA967-667C-BEC7-4099-27C987DBA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79"/>
            <a:ext cx="10427445" cy="1269459"/>
          </a:xfrm>
        </p:spPr>
        <p:txBody>
          <a:bodyPr>
            <a:normAutofit/>
          </a:bodyPr>
          <a:lstStyle/>
          <a:p>
            <a:r>
              <a:rPr lang="hu-HU" dirty="0"/>
              <a:t>2025. Április 9. “A kacsa trágya kezelésének és gazdasági hasznosításának Új irányai – Kerekasztal-</a:t>
            </a:r>
            <a:r>
              <a:rPr lang="hu-HU" dirty="0" err="1"/>
              <a:t>beszÉlgetés</a:t>
            </a:r>
            <a:r>
              <a:rPr lang="hu-HU" dirty="0"/>
              <a:t>” </a:t>
            </a:r>
          </a:p>
          <a:p>
            <a:r>
              <a:rPr lang="hu-HU" dirty="0"/>
              <a:t>Előadó: Benke Péter </a:t>
            </a:r>
            <a:r>
              <a:rPr lang="hu-HU" dirty="0" err="1"/>
              <a:t>Tolnagro</a:t>
            </a:r>
            <a:r>
              <a:rPr lang="hu-HU" dirty="0"/>
              <a:t> Kft.</a:t>
            </a:r>
          </a:p>
        </p:txBody>
      </p:sp>
      <p:pic>
        <p:nvPicPr>
          <p:cNvPr id="9" name="Kép 8" descr="A képen Betűtípus, szöveg, embléma, Grafika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1F1B98F3-4DF3-8A47-8C7C-D3005386B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811162"/>
            <a:ext cx="33242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8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CED2A4-A4BE-C464-1086-BD887B5A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éghajlat, mint tényező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72D610-EF0B-D016-7E90-59A800DBB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Csapadékeloszlás változékonysága nő</a:t>
            </a:r>
          </a:p>
          <a:p>
            <a:r>
              <a:rPr lang="hu-HU" dirty="0"/>
              <a:t>Legszárazabb hónap: január</a:t>
            </a:r>
          </a:p>
          <a:p>
            <a:r>
              <a:rPr lang="hu-HU" dirty="0"/>
              <a:t>Novemberi csapadékmaximum korábban érkezik</a:t>
            </a:r>
          </a:p>
          <a:p>
            <a:r>
              <a:rPr lang="hu-HU" dirty="0" err="1"/>
              <a:t>Ortiz-Boboa</a:t>
            </a:r>
            <a:r>
              <a:rPr lang="hu-HU" dirty="0"/>
              <a:t> és társai (2021) </a:t>
            </a:r>
            <a:r>
              <a:rPr lang="hu-HU" dirty="0" err="1"/>
              <a:t>Nature</a:t>
            </a:r>
            <a:r>
              <a:rPr lang="hu-HU" dirty="0"/>
              <a:t> c. folyóirat:</a:t>
            </a:r>
          </a:p>
          <a:p>
            <a:r>
              <a:rPr lang="hu-HU" dirty="0"/>
              <a:t>Az éghajlatváltozás a globális mezőgazdasági </a:t>
            </a:r>
          </a:p>
          <a:p>
            <a:pPr marL="0" indent="0">
              <a:buNone/>
            </a:pPr>
            <a:r>
              <a:rPr lang="hu-HU" dirty="0"/>
              <a:t>termelékenység 21%-</a:t>
            </a:r>
            <a:r>
              <a:rPr lang="hu-HU" dirty="0" err="1"/>
              <a:t>áért</a:t>
            </a:r>
            <a:r>
              <a:rPr lang="hu-HU" dirty="0"/>
              <a:t> felelős 1961 óta. </a:t>
            </a:r>
          </a:p>
          <a:p>
            <a:r>
              <a:rPr lang="hu-HU" dirty="0"/>
              <a:t>FAO: A klímaváltozás 15-25%-kal növeli a </a:t>
            </a:r>
          </a:p>
          <a:p>
            <a:pPr marL="0" indent="0">
              <a:buNone/>
            </a:pPr>
            <a:r>
              <a:rPr lang="hu-HU" dirty="0"/>
              <a:t>termésveszteséget </a:t>
            </a:r>
          </a:p>
        </p:txBody>
      </p:sp>
      <p:pic>
        <p:nvPicPr>
          <p:cNvPr id="4" name="Kép 3" descr="Az éves csapadékösszeg változásának területi eloszlása 1901-2020">
            <a:extLst>
              <a:ext uri="{FF2B5EF4-FFF2-40B4-BE49-F238E27FC236}">
                <a16:creationId xmlns:a16="http://schemas.microsoft.com/office/drawing/2014/main" id="{438374C3-0A0D-89C5-78F6-9C480ABF5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169" y="2052918"/>
            <a:ext cx="4457396" cy="33430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886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DF99ED-A342-83CF-AA8A-71A6F449F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 szerves trágya?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5E3613-5202-BAAA-0651-9F9D71A6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8027" cy="4195481"/>
          </a:xfrm>
        </p:spPr>
        <p:txBody>
          <a:bodyPr>
            <a:normAutofit/>
          </a:bodyPr>
          <a:lstStyle/>
          <a:p>
            <a:r>
              <a:rPr lang="hu-HU" dirty="0"/>
              <a:t>Komposzt és biogáz emésztési szermaradványok melyek élelmiszerhulladékból és egyéb állati melléktermékekből származhatnak</a:t>
            </a:r>
          </a:p>
          <a:p>
            <a:r>
              <a:rPr lang="hu-HU" dirty="0"/>
              <a:t>Olyan szerves trágyák és talajjavítók, amelyek feldolgozott állati fehérjékből állnak, mint vérliszt, </a:t>
            </a:r>
            <a:r>
              <a:rPr lang="hu-HU" dirty="0" err="1"/>
              <a:t>tolliszt</a:t>
            </a:r>
            <a:r>
              <a:rPr lang="hu-HU" dirty="0"/>
              <a:t>, halliszt</a:t>
            </a:r>
          </a:p>
          <a:p>
            <a:r>
              <a:rPr lang="hu-HU" dirty="0"/>
              <a:t>Korábbi élelmiszerek (csomagolási hibás termékek)</a:t>
            </a:r>
          </a:p>
          <a:p>
            <a:r>
              <a:rPr lang="hu-HU" dirty="0"/>
              <a:t>Feldolgozott állati fehérjétől eltérő csont és húsliszt</a:t>
            </a:r>
          </a:p>
          <a:p>
            <a:r>
              <a:rPr lang="hu-HU" dirty="0"/>
              <a:t>Állati melléktermék égetőművekből származó hamu</a:t>
            </a:r>
          </a:p>
          <a:p>
            <a:r>
              <a:rPr lang="hu-HU" dirty="0"/>
              <a:t>Tej/ tejtermék, </a:t>
            </a:r>
            <a:r>
              <a:rPr lang="hu-HU" dirty="0" err="1"/>
              <a:t>kolosztrum</a:t>
            </a:r>
            <a:r>
              <a:rPr lang="hu-HU" dirty="0"/>
              <a:t>/</a:t>
            </a:r>
            <a:r>
              <a:rPr lang="hu-HU" dirty="0" err="1"/>
              <a:t>kolosztrum</a:t>
            </a:r>
            <a:r>
              <a:rPr lang="hu-HU" dirty="0"/>
              <a:t> termék</a:t>
            </a:r>
          </a:p>
          <a:p>
            <a:r>
              <a:rPr lang="hu-HU" dirty="0"/>
              <a:t>Trágya, emésztőtraktus tartalom és denevér guanó</a:t>
            </a:r>
          </a:p>
          <a:p>
            <a:r>
              <a:rPr lang="hu-HU" dirty="0"/>
              <a:t>Tojáshéj és kagylóhéj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406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124045-6418-AD79-B766-06546916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hagyományos trágyázás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A2EEFB-8E91-AB36-5351-72A042791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6804" cy="4195481"/>
          </a:xfrm>
        </p:spPr>
        <p:txBody>
          <a:bodyPr>
            <a:normAutofit/>
          </a:bodyPr>
          <a:lstStyle/>
          <a:p>
            <a:r>
              <a:rPr lang="hu-HU" dirty="0"/>
              <a:t>Szakszerűtlen nitrogén alapú műtrágyázás -&gt; </a:t>
            </a:r>
            <a:r>
              <a:rPr lang="hu-HU" dirty="0" err="1"/>
              <a:t>Eutrofizáció</a:t>
            </a:r>
            <a:endParaRPr lang="hu-HU" dirty="0"/>
          </a:p>
          <a:p>
            <a:r>
              <a:rPr lang="hu-HU" dirty="0"/>
              <a:t>Vizek nitráttartalmának növekedése -&gt; népegészségügyi probléma</a:t>
            </a:r>
          </a:p>
          <a:p>
            <a:r>
              <a:rPr lang="hu-HU" dirty="0"/>
              <a:t>Túlzott műtrágyázás eredménye a talajvízbe jut</a:t>
            </a:r>
          </a:p>
          <a:p>
            <a:r>
              <a:rPr lang="hu-HU" dirty="0"/>
              <a:t>A mezőgazdasági termelés során használható kémiai talaj- és terményjavító készítmények köre folyamatos szűkül az Európai Unióban</a:t>
            </a:r>
          </a:p>
          <a:p>
            <a:r>
              <a:rPr lang="hu-HU" dirty="0"/>
              <a:t>Megoldás: Klíma-okos mezőgazdaság (</a:t>
            </a:r>
            <a:r>
              <a:rPr lang="hu-HU" dirty="0" err="1"/>
              <a:t>Climate-Smart</a:t>
            </a:r>
            <a:r>
              <a:rPr lang="hu-HU" dirty="0"/>
              <a:t> </a:t>
            </a:r>
            <a:r>
              <a:rPr lang="hu-HU" dirty="0" err="1"/>
              <a:t>Agriculture</a:t>
            </a:r>
            <a:r>
              <a:rPr lang="hu-HU" dirty="0"/>
              <a:t>, CSA)</a:t>
            </a:r>
          </a:p>
          <a:p>
            <a:r>
              <a:rPr lang="hu-HU" dirty="0"/>
              <a:t>Feladat: új költséghatékony megoldások találása eltérő területeken történő eltérő növények termesztéséhez, ennek keretében a talaj- és vízgazdálkodás, integrált növényvédelem, növénytermesztés és precíziós gazdálkodás területén </a:t>
            </a:r>
          </a:p>
        </p:txBody>
      </p:sp>
    </p:spTree>
    <p:extLst>
      <p:ext uri="{BB962C8B-B14F-4D97-AF65-F5344CB8AC3E}">
        <p14:creationId xmlns:p14="http://schemas.microsoft.com/office/powerpoint/2010/main" val="44931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C4F05B-5E43-8BC5-E7C2-19BC58FE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talajjavítók forgalma Magyarországon 2024-ben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F413E9-DFDA-BA86-F378-4A5A657F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Az ásványi trágyák, az ásványi anyaggal és műtrágyával dúsított szerves trágyák, a gilisztahumusz, a szerves és ásványi trágyával dúsított </a:t>
            </a:r>
            <a:r>
              <a:rPr lang="hu-HU" dirty="0" err="1"/>
              <a:t>mikrogranulált</a:t>
            </a:r>
            <a:r>
              <a:rPr lang="hu-HU" dirty="0"/>
              <a:t> műtrágya, a műtrágyával dúsított talajkondicionáló anyagok és az egyéb szerek aránya az összes forgalom 1%-a alatt van </a:t>
            </a:r>
          </a:p>
          <a:p>
            <a:r>
              <a:rPr lang="hu-HU" dirty="0"/>
              <a:t>A forgalomban lévő készítmények kb. 24%-át a termesztő föld, 21%-át a növénykondicionáló készítmények, 14%-át a mikrobiológiai készítmények, 13%-át pedig a szerves trágya termékek teszik ki. </a:t>
            </a:r>
          </a:p>
          <a:p>
            <a:r>
              <a:rPr lang="hu-HU" dirty="0"/>
              <a:t>Mennyiségi adatok szerint vizsgálva az összes értékesített készítmény kb. 75%-át a komposztok és tőzegek, 8%-át a tarlóbontó és talajoltó anyagok, 7%-át a talajjavítók és kondicionáló anyagok, 5%-át a növénykondicionálók, 5%-át az algakészítmények, lomtrágyák teszik ki. </a:t>
            </a:r>
          </a:p>
          <a:p>
            <a:r>
              <a:rPr lang="hu-HU" dirty="0"/>
              <a:t>A baktériumokat és gombákat tartalmazó mikrobiológiai készítmények piaci részesedése kb. 0,18% volt (Agrárgazdasági Kutatóintézet 2024). </a:t>
            </a:r>
          </a:p>
        </p:txBody>
      </p:sp>
    </p:spTree>
    <p:extLst>
      <p:ext uri="{BB962C8B-B14F-4D97-AF65-F5344CB8AC3E}">
        <p14:creationId xmlns:p14="http://schemas.microsoft.com/office/powerpoint/2010/main" val="356842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E00C48-770C-FFC5-8F47-5B8F03454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gyártók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5DBAC9-83E6-36EF-7EDC-88D828B8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Hagyományos kémiai és biológiai készítményeket gyártók:</a:t>
            </a:r>
          </a:p>
          <a:p>
            <a:pPr lvl="1"/>
            <a:r>
              <a:rPr lang="hu-HU" dirty="0" err="1"/>
              <a:t>Syngenta</a:t>
            </a:r>
            <a:endParaRPr lang="hu-HU" dirty="0"/>
          </a:p>
          <a:p>
            <a:pPr lvl="1"/>
            <a:r>
              <a:rPr lang="hu-HU" dirty="0"/>
              <a:t>Bayer</a:t>
            </a:r>
          </a:p>
          <a:p>
            <a:pPr lvl="1"/>
            <a:r>
              <a:rPr lang="hu-HU" dirty="0" err="1"/>
              <a:t>Corteva</a:t>
            </a:r>
            <a:endParaRPr lang="hu-HU" dirty="0"/>
          </a:p>
          <a:p>
            <a:pPr lvl="1"/>
            <a:r>
              <a:rPr lang="hu-HU" dirty="0"/>
              <a:t>BASF</a:t>
            </a:r>
          </a:p>
          <a:p>
            <a:pPr lvl="1"/>
            <a:r>
              <a:rPr lang="hu-HU" dirty="0"/>
              <a:t>Stb.</a:t>
            </a:r>
          </a:p>
          <a:p>
            <a:r>
              <a:rPr lang="hu-HU" dirty="0"/>
              <a:t>Baromfi trágya forgalmazó cégek</a:t>
            </a:r>
          </a:p>
          <a:p>
            <a:r>
              <a:rPr lang="hu-HU" dirty="0"/>
              <a:t>Innovatív </a:t>
            </a:r>
            <a:r>
              <a:rPr lang="hu-HU" dirty="0" err="1"/>
              <a:t>kacsatrágya</a:t>
            </a:r>
            <a:r>
              <a:rPr lang="hu-HU" dirty="0"/>
              <a:t> alapú megoldások Kisszállási Keltető Kft.</a:t>
            </a:r>
          </a:p>
          <a:p>
            <a:pPr lvl="2"/>
            <a:r>
              <a:rPr lang="hu-HU" dirty="0"/>
              <a:t>Virágföld</a:t>
            </a:r>
          </a:p>
          <a:p>
            <a:pPr lvl="2"/>
            <a:r>
              <a:rPr lang="hu-HU" dirty="0"/>
              <a:t>Folyékony trágya</a:t>
            </a:r>
          </a:p>
          <a:p>
            <a:pPr lvl="2"/>
            <a:r>
              <a:rPr lang="hu-HU" dirty="0"/>
              <a:t>Mikrobiálisan oltott </a:t>
            </a:r>
            <a:r>
              <a:rPr lang="hu-HU" dirty="0" err="1"/>
              <a:t>kacsatrágya</a:t>
            </a:r>
            <a:r>
              <a:rPr lang="hu-HU" dirty="0"/>
              <a:t> pellet</a:t>
            </a:r>
          </a:p>
          <a:p>
            <a:pPr lvl="1"/>
            <a:endParaRPr lang="hu-HU" dirty="0"/>
          </a:p>
        </p:txBody>
      </p:sp>
      <p:pic>
        <p:nvPicPr>
          <p:cNvPr id="5" name="Kép 4" descr="A képen madár, vízimadár, kacsa, Vízimadár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CF8F1C9F-BAA2-A86A-96A5-FC67F2FF7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6" y="2446526"/>
            <a:ext cx="4184968" cy="229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0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25EC5A96-F871-5D48-4EFA-9AE0B300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1241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  <a:br>
              <a:rPr lang="hu-HU" dirty="0"/>
            </a:br>
            <a:r>
              <a:rPr lang="hu-HU" sz="2400" dirty="0"/>
              <a:t>benke.peter@tolnagro.hu</a:t>
            </a:r>
          </a:p>
        </p:txBody>
      </p:sp>
    </p:spTree>
    <p:extLst>
      <p:ext uri="{BB962C8B-B14F-4D97-AF65-F5344CB8AC3E}">
        <p14:creationId xmlns:p14="http://schemas.microsoft.com/office/powerpoint/2010/main" val="81724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1329</TotalTime>
  <Words>430</Words>
  <Application>Microsoft Office PowerPoint</Application>
  <PresentationFormat>Szélesvásznú</PresentationFormat>
  <Paragraphs>46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Aptos</vt:lpstr>
      <vt:lpstr>Century Gothic</vt:lpstr>
      <vt:lpstr>Wingdings 3</vt:lpstr>
      <vt:lpstr>Ion</vt:lpstr>
      <vt:lpstr>Kacsatrágya alapú termékek a piacon</vt:lpstr>
      <vt:lpstr>Az éghajlat, mint tényező</vt:lpstr>
      <vt:lpstr>Mi a szerves trágya?</vt:lpstr>
      <vt:lpstr>A hagyományos trágyázás</vt:lpstr>
      <vt:lpstr>A talajjavítók forgalma Magyarországon 2024-ben</vt:lpstr>
      <vt:lpstr>Főbb gyártók</vt:lpstr>
      <vt:lpstr>Köszönöm a figyelmet! benke.peter@tolnagro.hu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Halmosi Péter - Quality Solutions</dc:creator>
  <cp:lastModifiedBy>Halmosi Péter - Quality Solutions</cp:lastModifiedBy>
  <cp:revision>4</cp:revision>
  <dcterms:created xsi:type="dcterms:W3CDTF">2025-03-27T09:53:51Z</dcterms:created>
  <dcterms:modified xsi:type="dcterms:W3CDTF">2025-03-28T08:03:42Z</dcterms:modified>
</cp:coreProperties>
</file>